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952"/>
  </p:normalViewPr>
  <p:slideViewPr>
    <p:cSldViewPr snapToGrid="0" snapToObjects="1">
      <p:cViewPr varScale="1">
        <p:scale>
          <a:sx n="67" d="100"/>
          <a:sy n="67" d="100"/>
        </p:scale>
        <p:origin x="6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09106-C160-5F46-AFCA-6A1E8B1894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31931E-53F0-EA44-BA14-0CDFF67AF1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3D54A-9B5E-8649-94C3-4248BE524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C5F26-B24B-184C-BEBE-F9F209132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EB1F5-362F-C64C-9EC7-131D36A9E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933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17D63-ED56-F14B-A364-8BD0D6941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49BD46-A422-9844-8AC5-66392AFB9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582E9-B12D-2F48-A234-FC48A779E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9BFD7-E2F6-9448-9E9D-72460B89A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CCCE3-93DD-2E4E-8A1C-37DB205B6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55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9801E3-6CA4-F846-A7EE-B75A7B501A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C92465-DAE1-0745-A193-1D805DF1B5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1BD56-CDE0-0E4B-814B-F5CED6416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DDEFF-CF0F-284E-93DF-0B84ACBCB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4CEFC-F0AE-AD4B-ABF1-0CFE4AC16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732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D4BD7-6717-3141-814A-23A42AC0D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AD708-A972-4E45-8290-607B0C329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E93F0-7F4A-F542-8739-2A5CC58E0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EF7D4-8B0B-3E4A-8452-0B437210E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BE9B05-D620-924B-9CD8-5AFF3B8C7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59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3F474-4E1A-BD41-B9E4-6A172222C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7F4B23-3655-BD43-B406-78CA559F36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1BBB2-4A51-B243-8D96-11F8DAEEB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3EA96-81C7-AF40-9C71-4D6228888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23619-BA2F-E247-B32D-8AF8CBFA2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3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9F22A-B81D-1A42-8A90-15C5F153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ED1BB-1EB7-264F-920E-56C3E6E04A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09AF5-8C90-5A43-A862-4054E5D83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242F-076E-2E4A-8E26-7975D307F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7B38DF-6E85-434F-9037-832E74C1F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83AAA1-299B-B446-96CF-7E458AD8A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161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97938-560E-6348-8A06-6D1D4FCAF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14F9DC-AB4E-A348-81A1-A77EB66FE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4525E8-E1E0-1E46-8747-DFDB1DB542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051680-0E94-C44A-B039-5725D6C474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A163C6-64DA-6647-BB4C-0A0E4DD938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4B7FF4-CAFA-D043-BF58-5B851E62E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0E0C5B-8DC5-D34A-B893-BE023EA98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0ED152-657F-194F-8C5D-65E2B1B42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426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C29DC-4394-0843-8EA0-403976716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8FA2C3-DCDE-1F47-A3ED-74C7C9213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3E8D3-7931-7F4D-B49B-3F34A856D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ED526C-57B1-7F4C-9B0A-BF97494C5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102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736F64-1B23-8147-A25E-54F9A7D0E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C692D-B2DB-C74F-A99D-0C93F05A9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16350-5AB1-AB4F-B421-2DF09C26B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03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0DC56-BE1C-DD40-89E3-F00290643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23526-64AA-BE40-948D-C06388682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1DA144-302C-484C-AAAC-F05801AD0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62B369-ECDB-AE4C-BE51-FC99FB311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FEECA0-9903-EF44-A23A-FDE955210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02BE34-76E0-0544-96DC-A5EDA7E7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523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CC0ED-DB9B-4B46-A0BE-5E361300A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A07EB2-8C76-9945-803C-2DF6E16CD0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D4BB6B-A5FF-E740-AC22-B80E681EA5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FC99A9-00D3-D048-9650-2DC61BCB2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7EC999-395F-1147-8746-32A09D267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D7027-2870-214E-8343-170715CD3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888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767677-3137-864B-A12F-6F7C6EDFE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AC5B9-C5CE-6E47-B42D-5289FE906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49045-9CDB-C246-9775-0FD06993A9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37252-9522-2545-94C6-D82BD740E958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07505-D82A-004E-AC1B-C553810185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CE49E-F330-D547-9B2F-B6FED69B1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70AFB-56A8-C240-8C06-D59D3C234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54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j.condell@ulster.ac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3D19E66A-C2E9-7346-82A9-A2243087AC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7384" t="978" r="12725"/>
          <a:stretch/>
        </p:blipFill>
        <p:spPr>
          <a:xfrm>
            <a:off x="469420" y="0"/>
            <a:ext cx="11722580" cy="686448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6FD4EAC-AEF2-A54E-92E7-FAD64D9B56C1}"/>
              </a:ext>
            </a:extLst>
          </p:cNvPr>
          <p:cNvSpPr/>
          <p:nvPr/>
        </p:nvSpPr>
        <p:spPr>
          <a:xfrm>
            <a:off x="-16589" y="-64264"/>
            <a:ext cx="12141914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u="sng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Priority and objective of joining webinar</a:t>
            </a:r>
          </a:p>
          <a:p>
            <a:endParaRPr lang="en-GB" sz="3200" dirty="0">
              <a:solidFill>
                <a:schemeClr val="tx2">
                  <a:lumMod val="50000"/>
                </a:schemeClr>
              </a:solidFill>
              <a:ea typeface="Roboto Slab" pitchFamily="2" charset="0"/>
            </a:endParaRPr>
          </a:p>
          <a:p>
            <a:r>
              <a:rPr lang="en-GB" sz="32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Professor in Technologies, Ulster University, NI</a:t>
            </a:r>
          </a:p>
          <a:p>
            <a:endParaRPr lang="en-GB" sz="3200" dirty="0">
              <a:solidFill>
                <a:schemeClr val="tx2">
                  <a:lumMod val="50000"/>
                </a:schemeClr>
              </a:solidFill>
              <a:ea typeface="Roboto Slab" pitchFamily="2" charset="0"/>
            </a:endParaRPr>
          </a:p>
          <a:p>
            <a:r>
              <a:rPr lang="en-GB" sz="32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Past projects in NPA range across </a:t>
            </a:r>
          </a:p>
          <a:p>
            <a:r>
              <a:rPr lang="en-GB" sz="32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Priorities 1 and 4 </a:t>
            </a:r>
          </a:p>
          <a:p>
            <a:r>
              <a:rPr lang="en-GB" sz="32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(SENDoc, CINE, STRATUS, TESTED, </a:t>
            </a:r>
          </a:p>
          <a:p>
            <a:r>
              <a:rPr lang="en-GB" sz="32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COVID response group, StoryTagging)</a:t>
            </a:r>
          </a:p>
          <a:p>
            <a:endParaRPr lang="en-GB" sz="3200" dirty="0">
              <a:solidFill>
                <a:schemeClr val="tx2">
                  <a:lumMod val="50000"/>
                </a:schemeClr>
              </a:solidFill>
              <a:ea typeface="Roboto Slab" pitchFamily="2" charset="0"/>
            </a:endParaRPr>
          </a:p>
          <a:p>
            <a:r>
              <a:rPr lang="en-US" sz="3200" dirty="0"/>
              <a:t>Lead SENDoc in NPA</a:t>
            </a:r>
          </a:p>
          <a:p>
            <a:endParaRPr lang="en-US" sz="3200" dirty="0"/>
          </a:p>
          <a:p>
            <a:r>
              <a:rPr lang="en-US" sz="3200" b="1" dirty="0"/>
              <a:t>Priority 1: </a:t>
            </a:r>
            <a:r>
              <a:rPr lang="en-US" sz="3200" dirty="0"/>
              <a:t>Using innovation to </a:t>
            </a:r>
          </a:p>
          <a:p>
            <a:r>
              <a:rPr lang="en-US" sz="3200" dirty="0"/>
              <a:t>maintain and develop robust and </a:t>
            </a:r>
          </a:p>
          <a:p>
            <a:r>
              <a:rPr lang="en-US" sz="3200" dirty="0"/>
              <a:t>competitive communities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661A72-387E-459B-9DB3-13D71D4BD7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01" t="36389" r="32266" b="19505"/>
          <a:stretch/>
        </p:blipFill>
        <p:spPr>
          <a:xfrm>
            <a:off x="6270304" y="2746263"/>
            <a:ext cx="5747392" cy="3979277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9C70C5DD-CB9A-44D1-B60E-C12F1661BCF4}"/>
              </a:ext>
            </a:extLst>
          </p:cNvPr>
          <p:cNvSpPr/>
          <p:nvPr/>
        </p:nvSpPr>
        <p:spPr>
          <a:xfrm>
            <a:off x="7777160" y="4724400"/>
            <a:ext cx="328615" cy="739447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14E066F-B203-4E60-B342-2F3D14D44539}"/>
              </a:ext>
            </a:extLst>
          </p:cNvPr>
          <p:cNvGrpSpPr/>
          <p:nvPr/>
        </p:nvGrpSpPr>
        <p:grpSpPr>
          <a:xfrm>
            <a:off x="7777160" y="92507"/>
            <a:ext cx="5610929" cy="1756762"/>
            <a:chOff x="7777160" y="92507"/>
            <a:chExt cx="5610929" cy="1756762"/>
          </a:xfrm>
        </p:grpSpPr>
        <p:pic>
          <p:nvPicPr>
            <p:cNvPr id="10" name="Picture 9" descr="A close up of a sign&#10;&#10;Description automatically generated">
              <a:extLst>
                <a:ext uri="{FF2B5EF4-FFF2-40B4-BE49-F238E27FC236}">
                  <a16:creationId xmlns:a16="http://schemas.microsoft.com/office/drawing/2014/main" id="{5C4A6F4C-F320-40ED-83CE-02B8A29D9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22941" y="92507"/>
              <a:ext cx="3732290" cy="98732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30E2E76-EF9B-4CDE-8E2A-9178FB91F729}"/>
                </a:ext>
              </a:extLst>
            </p:cNvPr>
            <p:cNvSpPr txBox="1"/>
            <p:nvPr/>
          </p:nvSpPr>
          <p:spPr>
            <a:xfrm>
              <a:off x="7777160" y="1079828"/>
              <a:ext cx="561092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tx2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Smart Sensor Devices for Rehabilitation and Connected Health</a:t>
              </a:r>
            </a:p>
            <a:p>
              <a:endParaRPr lang="en-GB" sz="1200" dirty="0">
                <a:solidFill>
                  <a:schemeClr val="tx2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endParaRPr>
            </a:p>
            <a:p>
              <a:endParaRPr lang="en-GB" sz="2000" dirty="0">
                <a:solidFill>
                  <a:schemeClr val="tx2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4874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3D19E66A-C2E9-7346-82A9-A2243087AC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7384" t="978" r="12725"/>
          <a:stretch/>
        </p:blipFill>
        <p:spPr>
          <a:xfrm>
            <a:off x="469420" y="16556"/>
            <a:ext cx="11722580" cy="686448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6FD4EAC-AEF2-A54E-92E7-FAD64D9B56C1}"/>
              </a:ext>
            </a:extLst>
          </p:cNvPr>
          <p:cNvSpPr/>
          <p:nvPr/>
        </p:nvSpPr>
        <p:spPr>
          <a:xfrm>
            <a:off x="296699" y="393868"/>
            <a:ext cx="77517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u="sng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Lessons Learned from Communication and Technology use by Elderly in C-19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C28A84-AF74-2149-91B4-79F7E2B37148}"/>
              </a:ext>
            </a:extLst>
          </p:cNvPr>
          <p:cNvSpPr/>
          <p:nvPr/>
        </p:nvSpPr>
        <p:spPr>
          <a:xfrm>
            <a:off x="296699" y="1513797"/>
            <a:ext cx="1142588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u="sng" dirty="0">
                <a:solidFill>
                  <a:schemeClr val="accent1">
                    <a:lumMod val="75000"/>
                  </a:schemeClr>
                </a:solidFill>
                <a:ea typeface="Roboto Slab" pitchFamily="2" charset="0"/>
              </a:rPr>
              <a:t>Disseminate (clinical meaning) from wearable data in SENDoc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Disseminate and discuss SENDoc prospective falls prediction model and data collected by Umea (SENDoc partner). The dataset is the largest of its kind in Europe with over 4000 participants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Engage further with Elderly Support groups (</a:t>
            </a:r>
            <a:r>
              <a:rPr lang="en-GB" sz="2000" dirty="0" err="1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e.g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 Parkinsons Disease, Chest/Heart/Stroke) on wearables and C-19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>
                  <a:lumMod val="50000"/>
                </a:schemeClr>
              </a:solidFill>
              <a:ea typeface="Roboto Slab" pitchFamily="2" charset="0"/>
            </a:endParaRPr>
          </a:p>
          <a:p>
            <a:r>
              <a:rPr lang="en-GB" sz="2000" u="sng" dirty="0">
                <a:solidFill>
                  <a:schemeClr val="accent1">
                    <a:lumMod val="75000"/>
                  </a:schemeClr>
                </a:solidFill>
                <a:ea typeface="Roboto Slab" pitchFamily="2" charset="0"/>
              </a:rPr>
              <a:t>Engage discussions on SENDoc rehabilitation service delivery model for rural communities, COVID-19 friendly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Engage further and discuss this new remote rehabilitation service delivery model with community elderly support 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Taking into account best practices learned during the SENDoc project from all partners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>
                  <a:lumMod val="50000"/>
                </a:schemeClr>
              </a:solidFill>
              <a:ea typeface="Roboto Slab" pitchFamily="2" charset="0"/>
            </a:endParaRPr>
          </a:p>
          <a:p>
            <a:r>
              <a:rPr lang="en-GB" sz="2000" u="sng" dirty="0">
                <a:solidFill>
                  <a:schemeClr val="accent1">
                    <a:lumMod val="75000"/>
                  </a:schemeClr>
                </a:solidFill>
                <a:ea typeface="Roboto Slab" pitchFamily="2" charset="0"/>
              </a:rPr>
              <a:t>Acceptability and accessibility of ‘essential’ technologies in C-19</a:t>
            </a:r>
            <a:endParaRPr lang="en-GB" sz="2000" dirty="0">
              <a:solidFill>
                <a:schemeClr val="tx2">
                  <a:lumMod val="50000"/>
                </a:schemeClr>
              </a:solidFill>
              <a:ea typeface="Roboto Slab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Disseminate transnational studies such as SENDoc across NPA on the usability, accuracy and acceptability of readily available communications, technologies and devices with the elderly population (65+)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Engage across range of stakeholder types: technology providers, end users (elderly), clinical (physical) specialists, health service support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BB4ECB4-6DB8-4F23-868B-6170A3C1EB36}"/>
              </a:ext>
            </a:extLst>
          </p:cNvPr>
          <p:cNvGrpSpPr/>
          <p:nvPr/>
        </p:nvGrpSpPr>
        <p:grpSpPr>
          <a:xfrm>
            <a:off x="7791684" y="122971"/>
            <a:ext cx="5610929" cy="1756762"/>
            <a:chOff x="7777160" y="92507"/>
            <a:chExt cx="5610929" cy="1756762"/>
          </a:xfrm>
        </p:grpSpPr>
        <p:pic>
          <p:nvPicPr>
            <p:cNvPr id="12" name="Picture 11" descr="A close up of a sign&#10;&#10;Description automatically generated">
              <a:extLst>
                <a:ext uri="{FF2B5EF4-FFF2-40B4-BE49-F238E27FC236}">
                  <a16:creationId xmlns:a16="http://schemas.microsoft.com/office/drawing/2014/main" id="{BDF9A2A4-6B3D-43CC-8C42-FCCF1BA8C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22941" y="92507"/>
              <a:ext cx="3732290" cy="98732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ADAFB7-CC37-44C7-BAA5-245AA099CC81}"/>
                </a:ext>
              </a:extLst>
            </p:cNvPr>
            <p:cNvSpPr txBox="1"/>
            <p:nvPr/>
          </p:nvSpPr>
          <p:spPr>
            <a:xfrm>
              <a:off x="7777160" y="1079828"/>
              <a:ext cx="561092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tx2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Smart Sensor Devices for Rehabilitation and Connected Health</a:t>
              </a:r>
            </a:p>
            <a:p>
              <a:endParaRPr lang="en-GB" sz="1200" dirty="0">
                <a:solidFill>
                  <a:schemeClr val="tx2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endParaRPr>
            </a:p>
            <a:p>
              <a:endParaRPr lang="en-GB" sz="2000" dirty="0">
                <a:solidFill>
                  <a:schemeClr val="tx2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597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3D19E66A-C2E9-7346-82A9-A2243087AC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7384" t="978" r="12725"/>
          <a:stretch/>
        </p:blipFill>
        <p:spPr>
          <a:xfrm>
            <a:off x="469420" y="-6488"/>
            <a:ext cx="11722580" cy="6864488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2B01CCB-968A-B94F-AA04-D2B5AF305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134" y="5410453"/>
            <a:ext cx="4368800" cy="11557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E2D0DA6-CC52-964D-9708-CD2154B1FB83}"/>
              </a:ext>
            </a:extLst>
          </p:cNvPr>
          <p:cNvSpPr txBox="1"/>
          <p:nvPr/>
        </p:nvSpPr>
        <p:spPr>
          <a:xfrm>
            <a:off x="7014070" y="6566153"/>
            <a:ext cx="56109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tx2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Smart Sensor Devices for Rehabilitation and Connected Health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Roboto Slab" pitchFamily="2" charset="0"/>
              <a:ea typeface="Roboto Slab" pitchFamily="2" charset="0"/>
            </a:endParaRPr>
          </a:p>
          <a:p>
            <a:endParaRPr lang="en-GB" sz="2000" dirty="0">
              <a:solidFill>
                <a:schemeClr val="tx2">
                  <a:lumMod val="50000"/>
                </a:schemeClr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FD4EAC-AEF2-A54E-92E7-FAD64D9B56C1}"/>
              </a:ext>
            </a:extLst>
          </p:cNvPr>
          <p:cNvSpPr/>
          <p:nvPr/>
        </p:nvSpPr>
        <p:spPr>
          <a:xfrm>
            <a:off x="0" y="101848"/>
            <a:ext cx="1306829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Email: </a:t>
            </a:r>
            <a:r>
              <a:rPr lang="en-GB" sz="2800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  <a:hlinkClick r:id="rId4"/>
              </a:rPr>
              <a:t>j.condell@ulster.ac.uk</a:t>
            </a:r>
            <a:endParaRPr lang="en-GB" sz="2800" dirty="0">
              <a:solidFill>
                <a:schemeClr val="tx2">
                  <a:lumMod val="50000"/>
                </a:schemeClr>
              </a:solidFill>
              <a:ea typeface="Roboto Slab" pitchFamily="2" charset="0"/>
            </a:endParaRPr>
          </a:p>
          <a:p>
            <a:endParaRPr lang="en-GB" sz="2800" dirty="0">
              <a:solidFill>
                <a:schemeClr val="tx2">
                  <a:lumMod val="50000"/>
                </a:schemeClr>
              </a:solidFill>
              <a:ea typeface="Roboto Slab" pitchFamily="2" charset="0"/>
            </a:endParaRPr>
          </a:p>
          <a:p>
            <a:r>
              <a:rPr lang="en-US" sz="2800" dirty="0"/>
              <a:t>Priority 1. Using innovation to maintain and develop robust and competitive communities</a:t>
            </a:r>
          </a:p>
          <a:p>
            <a:endParaRPr lang="en-US" sz="2800" b="1" dirty="0">
              <a:solidFill>
                <a:schemeClr val="tx2">
                  <a:lumMod val="50000"/>
                </a:schemeClr>
              </a:solidFill>
              <a:ea typeface="Roboto Slab" pitchFamily="2" charset="0"/>
            </a:endParaRPr>
          </a:p>
          <a:p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Would like to partner SENDoc with 1-2 other projects in other areas</a:t>
            </a:r>
          </a:p>
          <a:p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So searching for partners and complimentary projects</a:t>
            </a:r>
          </a:p>
          <a:p>
            <a:endParaRPr lang="en-US" sz="2800" b="1" dirty="0">
              <a:solidFill>
                <a:schemeClr val="tx2">
                  <a:lumMod val="50000"/>
                </a:schemeClr>
              </a:solidFill>
              <a:ea typeface="Roboto Slab" pitchFamily="2" charset="0"/>
            </a:endParaRPr>
          </a:p>
          <a:p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Also interested in collaborations with </a:t>
            </a:r>
          </a:p>
          <a:p>
            <a:pPr marL="457200" indent="-457200">
              <a:buFontTx/>
              <a:buChar char="-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cultural/natural heritage through NPA projects: CINE/Stratus/StoryTagging</a:t>
            </a:r>
          </a:p>
          <a:p>
            <a:pPr marL="457200" indent="-457200">
              <a:buFontTx/>
              <a:buChar char="-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ea typeface="Roboto Slab" pitchFamily="2" charset="0"/>
              </a:rPr>
              <a:t>COVID related projects, IoT TESTED</a:t>
            </a:r>
            <a:endParaRPr lang="en-GB" sz="2800" b="1" dirty="0">
              <a:solidFill>
                <a:schemeClr val="tx2">
                  <a:lumMod val="50000"/>
                </a:schemeClr>
              </a:solidFill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534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Widescreen</PresentationFormat>
  <Paragraphs>39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Roboto Slab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Gillespie</dc:creator>
  <cp:lastModifiedBy>Condell, Joan</cp:lastModifiedBy>
  <cp:revision>8</cp:revision>
  <dcterms:created xsi:type="dcterms:W3CDTF">2021-01-25T10:31:01Z</dcterms:created>
  <dcterms:modified xsi:type="dcterms:W3CDTF">2021-01-26T15:47:53Z</dcterms:modified>
</cp:coreProperties>
</file>